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81" r:id="rId5"/>
    <p:sldId id="284" r:id="rId6"/>
    <p:sldId id="293" r:id="rId7"/>
    <p:sldId id="30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4" r:id="rId17"/>
    <p:sldId id="302" r:id="rId18"/>
    <p:sldId id="305" r:id="rId19"/>
    <p:sldId id="306" r:id="rId20"/>
    <p:sldId id="307" r:id="rId21"/>
    <p:sldId id="308" r:id="rId22"/>
    <p:sldId id="309" r:id="rId23"/>
    <p:sldId id="313" r:id="rId24"/>
    <p:sldId id="310" r:id="rId25"/>
    <p:sldId id="312" r:id="rId26"/>
    <p:sldId id="311" r:id="rId27"/>
    <p:sldId id="314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2" autoAdjust="0"/>
    <p:restoredTop sz="69643" autoAdjust="0"/>
  </p:normalViewPr>
  <p:slideViewPr>
    <p:cSldViewPr snapToGrid="0">
      <p:cViewPr>
        <p:scale>
          <a:sx n="66" d="100"/>
          <a:sy n="66" d="100"/>
        </p:scale>
        <p:origin x="684" y="-38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A075C-99BB-9397-6F24-79EFAB7F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3C1D0-E222-AB1C-C5DD-BC7AEB390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4DA18-58C9-6A75-FFF6-6E8187396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8ABAE-4CB1-4BF5-C004-D4BAE996F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77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A8995-1B46-6BD4-CDC2-BDE969BC4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208859-D705-46B3-2A95-4159E5292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CB78AD-E05A-09CC-CCE3-A64E6EE33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7CE75-79CE-AD5F-1C73-C730EEDF7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59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B7E45-D0AE-7167-073B-3C87F0C1A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C9BF87-AB22-7F60-9DEB-2DCBDE463B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C3237-990F-5B45-A27D-F5072F1DA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2F21A-2A5A-B4DC-3B23-7319F80B7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75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36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51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53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28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02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07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44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Explanation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Filtering Products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We first calculate the number of reviews per product using </a:t>
            </a:r>
            <a:r>
              <a:rPr lang="en-US" dirty="0" err="1"/>
              <a:t>value_counts</a:t>
            </a:r>
            <a:r>
              <a:rPr lang="en-US" dirty="0"/>
              <a:t>() and then filter out products that have fewer than 5 reviews.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Downsampling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We then group by </a:t>
            </a:r>
            <a:r>
              <a:rPr lang="en-US" dirty="0" err="1"/>
              <a:t>asin</a:t>
            </a:r>
            <a:r>
              <a:rPr lang="en-US" dirty="0"/>
              <a:t> and use .sample(n=5, </a:t>
            </a:r>
            <a:r>
              <a:rPr lang="en-US" dirty="0" err="1"/>
              <a:t>random_state</a:t>
            </a:r>
            <a:r>
              <a:rPr lang="en-US" dirty="0"/>
              <a:t>=42) to randomly pick 5 reviews for each product.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Plotting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Finally, we recreate the bar plot to verify that each product in the balanced dataset now has exactly 5 reviews.</a:t>
            </a:r>
          </a:p>
          <a:p>
            <a:r>
              <a:rPr lang="en-US" dirty="0"/>
              <a:t>This approach ensures that your sentiment analysis dataset is balanced with 5 reviews per product.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03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Right side uses the balanced dataset and is definitely better for sentiment analysis </a:t>
            </a:r>
          </a:p>
          <a:p>
            <a:endParaRPr lang="en-PH" dirty="0"/>
          </a:p>
          <a:p>
            <a:r>
              <a:rPr lang="en-US" b="1" dirty="0"/>
              <a:t>More Even Distribution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b="1" dirty="0"/>
              <a:t>left (unbalanced) plot</a:t>
            </a:r>
            <a:r>
              <a:rPr lang="en-US" dirty="0"/>
              <a:t>, some users have </a:t>
            </a:r>
            <a:r>
              <a:rPr lang="en-US" b="1" dirty="0"/>
              <a:t>200+ reviews</a:t>
            </a:r>
            <a:r>
              <a:rPr lang="en-US" dirty="0"/>
              <a:t>, while most have far fewer. This can introduce bias, where certain users’ opinions dominate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right (balanced) plot</a:t>
            </a:r>
            <a:r>
              <a:rPr lang="en-US" dirty="0"/>
              <a:t> ensures that no single user has an overwhelming number of reviews, making the dataset fairer.</a:t>
            </a:r>
          </a:p>
          <a:p>
            <a:r>
              <a:rPr lang="en-US" b="1" dirty="0"/>
              <a:t>Prevents Model Bias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a few users contribute most of the reviews, the sentiment model may overfit to their writing style and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balanced dataset helps the model generalize better across different users.</a:t>
            </a:r>
          </a:p>
          <a:p>
            <a:r>
              <a:rPr lang="en-US" b="1" dirty="0"/>
              <a:t>Better Representation of General Users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right-side dataset ensures that reviews are not skewed by power users who leave many reviews. Instead, each user's sentiment contributes equally.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8ECAF-6A9D-4B3C-AA4D-7589F5749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AC99C-C8E5-19B2-6E8A-B983D8577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4B259-A3EE-66BA-65E0-7259BD21D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3FF15-E442-74A5-D422-2EE65472C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8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C0746-1322-608F-C1B5-D870DE454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A963D6-3685-9529-BD9F-9B243BB0A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02C4F-63FB-E234-283B-F620B21CD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A8C8B-766E-1DD4-C24D-C6A2FEFBF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01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1E18B-63CB-E525-FDF7-444140E33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9DF93-A9B0-B28A-9427-98BC5A3B4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6DB6A5-5DA4-5105-A212-FE95B7B51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Remove Duplicate Reviews?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Avoid Overrepresentation of Certain Reviews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a single review is duplicated multiple times, it can </a:t>
            </a:r>
            <a:r>
              <a:rPr lang="en-US" b="1" dirty="0"/>
              <a:t>artificially skew sentiment analysis results</a:t>
            </a:r>
            <a:r>
              <a:rPr lang="en-US" dirty="0"/>
              <a:t> by making certain sentiments appear more common than they actually are.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Prevent Model Bias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Machine learning models (especially sentiment classifiers) learn patterns from data.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Duplicate reviews could cause the model to give </a:t>
            </a:r>
            <a:r>
              <a:rPr lang="en-US" b="1" dirty="0"/>
              <a:t>extra weight</a:t>
            </a:r>
            <a:r>
              <a:rPr lang="en-US" dirty="0"/>
              <a:t> to repeated opinions, making it less generalizable.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Improve Dataset Quality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 cleaner dataset ensures that </a:t>
            </a:r>
            <a:r>
              <a:rPr lang="en-US" b="1" dirty="0"/>
              <a:t>each review contributes uniquely</a:t>
            </a:r>
            <a:r>
              <a:rPr lang="en-US" dirty="0"/>
              <a:t>, leading to </a:t>
            </a:r>
            <a:r>
              <a:rPr lang="en-US" b="1" dirty="0"/>
              <a:t>more accurate sentiment predictions</a:t>
            </a:r>
            <a:r>
              <a:rPr lang="en-US" dirty="0"/>
              <a:t>.</a:t>
            </a:r>
          </a:p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299EA-FE74-DE48-5C57-AF6558D9D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44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15120-533E-A712-2619-7691E11A2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67B0F-3DD9-5CAA-1A6E-B25331D8D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76981-98E5-9567-E2F9-026295B60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7EE41-DF00-70BB-D659-0C8ADC41F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63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77269-D07E-B964-A0C2-FF2E27C5C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1A0BCB-8C44-C860-D082-7C36108E7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979CD-DFBF-B15E-E350-9B4D34B93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2FD6-F8B2-2649-63F9-9FBB15A4E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18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pPr algn="r"/>
            <a:r>
              <a:rPr lang="en-US" dirty="0"/>
              <a:t>Project Phase 1</a:t>
            </a:r>
            <a:br>
              <a:rPr lang="en-US" dirty="0"/>
            </a:br>
            <a:r>
              <a:rPr lang="en-US" sz="2800" dirty="0"/>
              <a:t>- by team beta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29676-7943-FA1F-4DE5-49FB98A37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B6E01D-7CAA-444E-42F9-5242A0789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EB66B-0A79-A211-E674-F67112A40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322" y="680785"/>
            <a:ext cx="6965355" cy="45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2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93E21-1D52-B5ED-2123-930FFFBC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4DEEE3B-A5B5-BE6D-8098-8922E2CFA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34382-8179-5587-48A5-652854D3F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5" y="743917"/>
            <a:ext cx="11785590" cy="508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896C8-779A-51C3-C96F-260EA340B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9DCDB3-FB2E-F491-480B-65A0292B7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EE33C5-AE18-4C67-9816-C863263E7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95" y="244755"/>
            <a:ext cx="6868619" cy="1694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2005E9-BD79-6B05-B5DD-446D5CB88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95" y="2147076"/>
            <a:ext cx="9345329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7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D09CB-EE3A-26C9-7F71-ADFB15B6E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sphere with lines and dots&#10;&#10;AI-generated content may be incorrect.">
            <a:extLst>
              <a:ext uri="{FF2B5EF4-FFF2-40B4-BE49-F238E27FC236}">
                <a16:creationId xmlns:a16="http://schemas.microsoft.com/office/drawing/2014/main" id="{615A1C45-7594-B09C-C65C-AB5E4DEE28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r="541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1BD2B0-79C7-4BE7-8FDD-1040FDC7FDA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743700" y="645557"/>
            <a:ext cx="4114800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cleaned the text by removing special characters, extra spaces, and punctuation in </a:t>
            </a:r>
            <a:r>
              <a:rPr kumimoji="0" lang="en-US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preprocessing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All text was converted to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lowercase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consistency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tokenized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into individual words using </a:t>
            </a:r>
            <a:r>
              <a:rPr kumimoji="0" lang="en-NG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word_tokenize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(). </a:t>
            </a:r>
            <a:r>
              <a:rPr kumimoji="0" lang="en-NG" altLang="en-NG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Stopwords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like </a:t>
            </a:r>
            <a:r>
              <a:rPr kumimoji="0" lang="en-NG" altLang="en-NG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the, is, and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were removed, and words were standardized using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stemming and lemmatization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Finally, we handled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missing values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by removing or replacing incomplete reviews. These steps ensured a clean dataset for accurate sentiment analysis. </a:t>
            </a:r>
          </a:p>
        </p:txBody>
      </p:sp>
    </p:spTree>
    <p:extLst>
      <p:ext uri="{BB962C8B-B14F-4D97-AF65-F5344CB8AC3E}">
        <p14:creationId xmlns:p14="http://schemas.microsoft.com/office/powerpoint/2010/main" val="2776172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396D6-23C1-BC24-310A-93429AD0C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B73E24C-320D-DFEE-AE1C-E592E5D7F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445ECF-AA10-78E7-AF29-F05F1BFD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460"/>
            <a:ext cx="12092940" cy="611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47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296E-D9E2-AC7D-2786-70E0354A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21DB1B-5468-A402-C63E-0786C0D8C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4" name="Picture 3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410B3578-9A37-4AEF-77A4-E1AFD421E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0"/>
            <a:ext cx="12131040" cy="63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94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1A523-4F7C-B083-BFDF-60F2799E2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3843576-249A-B389-A9B3-7E5F1B780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4" name="Picture 3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0752291B-DE0B-400E-DFB8-0857C6334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68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CD84D-1205-A5C0-C68B-BC33EB7E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B6757D1-4507-9124-3372-C0C31D4A8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75F078-4597-2288-378C-E61A3BE17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" y="99060"/>
            <a:ext cx="12138660" cy="620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7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CEE79-36A6-F337-9BEC-6BA10794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5A52513D-FC0A-294B-2006-24508B6316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A7B3D-4FDD-8857-E3DB-895273A9AAB7}"/>
              </a:ext>
            </a:extLst>
          </p:cNvPr>
          <p:cNvSpPr txBox="1"/>
          <p:nvPr/>
        </p:nvSpPr>
        <p:spPr>
          <a:xfrm>
            <a:off x="5875020" y="1182231"/>
            <a:ext cx="61112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</a:rPr>
              <a:t>We visualized </a:t>
            </a:r>
            <a:r>
              <a:rPr lang="en-US" sz="2200" b="1" dirty="0">
                <a:latin typeface="+mj-lt"/>
              </a:rPr>
              <a:t>review distributions</a:t>
            </a:r>
            <a:r>
              <a:rPr lang="en-US" sz="2200" dirty="0">
                <a:latin typeface="+mj-lt"/>
              </a:rPr>
              <a:t> to analyze how reviews vary across different products and categories, helping identify trends in customer feedback. By plotting </a:t>
            </a:r>
            <a:r>
              <a:rPr lang="en-US" sz="2200" b="1" dirty="0">
                <a:latin typeface="+mj-lt"/>
              </a:rPr>
              <a:t>sentiment categories</a:t>
            </a:r>
            <a:r>
              <a:rPr lang="en-US" sz="2200" dirty="0">
                <a:latin typeface="+mj-lt"/>
              </a:rPr>
              <a:t>, we observed the proportion of positive, neutral, and negative reviews, providing insights into overall customer sentiment. Additionally, we examined </a:t>
            </a:r>
            <a:r>
              <a:rPr lang="en-US" sz="2200" b="1" dirty="0">
                <a:latin typeface="+mj-lt"/>
              </a:rPr>
              <a:t>review length distributions</a:t>
            </a:r>
            <a:r>
              <a:rPr lang="en-US" sz="2200" dirty="0">
                <a:latin typeface="+mj-lt"/>
              </a:rPr>
              <a:t> and outliers to understand variations in textual data. These visualizations helped us interpret patterns in the dataset, detect anomalies, and refine our sentiment analysis approach..</a:t>
            </a:r>
            <a:endParaRPr lang="en-NG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0292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044D7E61-B666-4D58-F73D-003DB6A4949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259080"/>
            <a:ext cx="5850255" cy="4739640"/>
          </a:xfrm>
        </p:spPr>
      </p:pic>
      <p:pic>
        <p:nvPicPr>
          <p:cNvPr id="23" name="Content Placeholder 22" descr="A graph of a bar chart&#10;&#10;AI-generated content may be incorrect.">
            <a:extLst>
              <a:ext uri="{FF2B5EF4-FFF2-40B4-BE49-F238E27FC236}">
                <a16:creationId xmlns:a16="http://schemas.microsoft.com/office/drawing/2014/main" id="{B9ADD3C9-367B-B45F-955A-0FC03A82A15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449580"/>
            <a:ext cx="6326505" cy="5379720"/>
          </a:xfrm>
        </p:spPr>
      </p:pic>
    </p:spTree>
    <p:extLst>
      <p:ext uri="{BB962C8B-B14F-4D97-AF65-F5344CB8AC3E}">
        <p14:creationId xmlns:p14="http://schemas.microsoft.com/office/powerpoint/2010/main" val="1054999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exploration</a:t>
            </a:r>
          </a:p>
          <a:p>
            <a:r>
              <a:rPr lang="en-US" dirty="0"/>
              <a:t>Pre-processing</a:t>
            </a:r>
          </a:p>
          <a:p>
            <a:r>
              <a:rPr lang="en-US" dirty="0"/>
              <a:t>Visualization</a:t>
            </a:r>
          </a:p>
          <a:p>
            <a:r>
              <a:rPr lang="en-US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F370-4D0D-7C5C-C9BD-BE3699B7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830580"/>
          </a:xfrm>
        </p:spPr>
        <p:txBody>
          <a:bodyPr/>
          <a:lstStyle/>
          <a:p>
            <a:r>
              <a:rPr lang="en-US" dirty="0"/>
              <a:t>result</a:t>
            </a:r>
            <a:endParaRPr lang="en-NG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980B5A-0B77-B78A-6786-9C245098F28C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6341"/>
            <a:ext cx="5945505" cy="4983479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F8EF-375E-BA2B-3902-02EB05E08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1" y="1557837"/>
            <a:ext cx="6118443" cy="426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53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EDF3-07EF-8AFC-1853-C7353A39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815340"/>
          </a:xfrm>
        </p:spPr>
        <p:txBody>
          <a:bodyPr/>
          <a:lstStyle/>
          <a:p>
            <a:r>
              <a:rPr lang="en-US" dirty="0"/>
              <a:t>Sentiment Lexicons</a:t>
            </a:r>
            <a:endParaRPr lang="en-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9F996-3249-0EA0-4A3B-3CC01EAC1F4E}"/>
              </a:ext>
            </a:extLst>
          </p:cNvPr>
          <p:cNvSpPr txBox="1"/>
          <p:nvPr/>
        </p:nvSpPr>
        <p:spPr>
          <a:xfrm>
            <a:off x="508000" y="1447443"/>
            <a:ext cx="114808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VADER &amp; </a:t>
            </a:r>
            <a:r>
              <a:rPr lang="en-US" sz="2200" b="1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TextBlob</a:t>
            </a:r>
            <a:r>
              <a:rPr lang="en-US" sz="22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were chosen for sentiment analysis due to: </a:t>
            </a:r>
          </a:p>
          <a:p>
            <a:pPr algn="l"/>
            <a:endParaRPr lang="en-US" sz="2200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2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VADER’s strengths: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Built for short, informal reviews (handles slang, emojis, abbreviations).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Uses context-aware rules (negations, intensifiers) for precise intensity scores.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Performs better after outlier removal (cleaned data focuses on concise text).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200" b="1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TextBlob’s</a:t>
            </a:r>
            <a:r>
              <a:rPr lang="en-US" sz="22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advantages: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Simple </a:t>
            </a: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integration and polarity/subjectivity scores to filter objective reviews.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Complements VADER for broader sentiment insights without added complexity. </a:t>
            </a:r>
          </a:p>
          <a:p>
            <a:pPr algn="l"/>
            <a:endParaRPr lang="en-US" sz="2200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200" b="1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SentiWordNet</a:t>
            </a:r>
            <a:r>
              <a:rPr lang="en-US" sz="22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was excluded because</a:t>
            </a: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Relies on WordNet </a:t>
            </a:r>
            <a:r>
              <a:rPr lang="en-US" sz="22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synsets</a:t>
            </a: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unsuitable for informal language.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Lacks context sensitivity for slang/emojis. </a:t>
            </a:r>
          </a:p>
        </p:txBody>
      </p:sp>
    </p:spTree>
    <p:extLst>
      <p:ext uri="{BB962C8B-B14F-4D97-AF65-F5344CB8AC3E}">
        <p14:creationId xmlns:p14="http://schemas.microsoft.com/office/powerpoint/2010/main" val="1045702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DDFC300-3758-ADFD-7BDA-F90E95CD3F7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243840"/>
            <a:ext cx="5911215" cy="6042660"/>
          </a:xfrm>
        </p:spPr>
      </p:pic>
      <p:pic>
        <p:nvPicPr>
          <p:cNvPr id="8" name="Content Placeholder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16CC3C0-53C1-200B-673F-90128A53D74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167640"/>
            <a:ext cx="5667375" cy="5943599"/>
          </a:xfrm>
        </p:spPr>
      </p:pic>
    </p:spTree>
    <p:extLst>
      <p:ext uri="{BB962C8B-B14F-4D97-AF65-F5344CB8AC3E}">
        <p14:creationId xmlns:p14="http://schemas.microsoft.com/office/powerpoint/2010/main" val="773588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33E67F6-B016-7796-9ECE-E2E591A7A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459415"/>
              </p:ext>
            </p:extLst>
          </p:nvPr>
        </p:nvGraphicFramePr>
        <p:xfrm>
          <a:off x="182880" y="457200"/>
          <a:ext cx="11658599" cy="588264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57325">
                  <a:extLst>
                    <a:ext uri="{9D8B030D-6E8A-4147-A177-3AD203B41FA5}">
                      <a16:colId xmlns:a16="http://schemas.microsoft.com/office/drawing/2014/main" val="2287422388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25997269"/>
                    </a:ext>
                  </a:extLst>
                </a:gridCol>
                <a:gridCol w="1725058">
                  <a:extLst>
                    <a:ext uri="{9D8B030D-6E8A-4147-A177-3AD203B41FA5}">
                      <a16:colId xmlns:a16="http://schemas.microsoft.com/office/drawing/2014/main" val="3548586527"/>
                    </a:ext>
                  </a:extLst>
                </a:gridCol>
                <a:gridCol w="1189591">
                  <a:extLst>
                    <a:ext uri="{9D8B030D-6E8A-4147-A177-3AD203B41FA5}">
                      <a16:colId xmlns:a16="http://schemas.microsoft.com/office/drawing/2014/main" val="342528520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071464755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308072849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377848337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54925693"/>
                    </a:ext>
                  </a:extLst>
                </a:gridCol>
              </a:tblGrid>
              <a:tr h="1148751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VADER (Lexicon-Based)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TextBlob</a:t>
                      </a:r>
                      <a:r>
                        <a:rPr lang="en-US" dirty="0"/>
                        <a:t> (Lexicon-Based)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0)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1)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2)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3)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4)</a:t>
                      </a:r>
                      <a:endParaRPr lang="en-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097225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Negative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vader_neg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690329"/>
                  </a:ext>
                </a:extLst>
              </a:tr>
              <a:tr h="713260">
                <a:tc>
                  <a:txBody>
                    <a:bodyPr/>
                    <a:lstStyle/>
                    <a:p>
                      <a:r>
                        <a:rPr lang="en-US" dirty="0"/>
                        <a:t>Neutral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vader_neu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0.374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0.519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25109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Positive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vader_pos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0.481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137840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Compound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vader_compound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0.8720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0.4404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0.7717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0.6486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0.5719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476978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Polarity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textblob_subjectivity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0.5121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1.000</a:t>
                      </a:r>
                      <a:r>
                        <a:rPr lang="en-US" dirty="0"/>
                        <a:t>0</a:t>
                      </a:r>
                      <a:endParaRPr lang="en-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738578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Subjectivity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textblob_subjectivity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0.4375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1.0000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474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749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EB6F-F798-6D45-A978-D8090141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792480"/>
          </a:xfrm>
        </p:spPr>
        <p:txBody>
          <a:bodyPr/>
          <a:lstStyle/>
          <a:p>
            <a:r>
              <a:rPr lang="en-US" sz="3200" dirty="0"/>
              <a:t>Results Interpretation</a:t>
            </a:r>
            <a:endParaRPr lang="en-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91633-5F2F-9322-642C-7687B66DDACC}"/>
              </a:ext>
            </a:extLst>
          </p:cNvPr>
          <p:cNvSpPr txBox="1"/>
          <p:nvPr/>
        </p:nvSpPr>
        <p:spPr>
          <a:xfrm>
            <a:off x="693420" y="1301740"/>
            <a:ext cx="1059180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200" dirty="0"/>
          </a:p>
          <a:p>
            <a:r>
              <a:rPr lang="en-US" sz="2600" dirty="0"/>
              <a:t>The VADER compound score averages 0.4855, indicating overall positivity, while VADER and </a:t>
            </a:r>
            <a:r>
              <a:rPr lang="en-US" sz="2600" dirty="0" err="1"/>
              <a:t>TextBlob</a:t>
            </a:r>
            <a:r>
              <a:rPr lang="en-US" sz="2600" dirty="0"/>
              <a:t> agree 79.8% of the time. Row 0 shows a high VADER score (0.8720) compared to </a:t>
            </a:r>
            <a:r>
              <a:rPr lang="en-US" sz="2600" dirty="0" err="1"/>
              <a:t>TextBlob</a:t>
            </a:r>
            <a:r>
              <a:rPr lang="en-US" sz="2600" dirty="0"/>
              <a:t> polarity (0.4), indicating stronger sentiment detection by VADER. Row 1 has VADER at 0.4404 and </a:t>
            </a:r>
            <a:r>
              <a:rPr lang="en-US" sz="2600" dirty="0" err="1"/>
              <a:t>TextBlob</a:t>
            </a:r>
            <a:r>
              <a:rPr lang="en-US" sz="2600" dirty="0"/>
              <a:t> at 0.7, with VADER capturing more neutrality. Row 2 is VADER (0.7717) vs. </a:t>
            </a:r>
            <a:r>
              <a:rPr lang="en-US" sz="2600" dirty="0" err="1"/>
              <a:t>TextBlob</a:t>
            </a:r>
            <a:r>
              <a:rPr lang="en-US" sz="2600" dirty="0"/>
              <a:t> (0.512), influenced by the word </a:t>
            </a:r>
            <a:r>
              <a:rPr lang="en-US" sz="2600" i="1" dirty="0"/>
              <a:t>"perfectly"</a:t>
            </a:r>
            <a:r>
              <a:rPr lang="en-US" sz="2600" dirty="0"/>
              <a:t>. Row 4 has VADER at 0.5719 and </a:t>
            </a:r>
            <a:r>
              <a:rPr lang="en-US" sz="2600" dirty="0" err="1"/>
              <a:t>TextBlob</a:t>
            </a:r>
            <a:r>
              <a:rPr lang="en-US" sz="2600" dirty="0"/>
              <a:t> at 1.0, where </a:t>
            </a:r>
            <a:r>
              <a:rPr lang="en-US" sz="2600" dirty="0" err="1"/>
              <a:t>TextBlob</a:t>
            </a:r>
            <a:r>
              <a:rPr lang="en-US" sz="2600" dirty="0"/>
              <a:t> amplifies positivity more than VADER.</a:t>
            </a:r>
          </a:p>
          <a:p>
            <a:r>
              <a:rPr lang="en-US" sz="2600" dirty="0"/>
              <a:t>Overall, VADER detects stronger sentiment shifts, while </a:t>
            </a:r>
            <a:r>
              <a:rPr lang="en-US" sz="2600" dirty="0" err="1"/>
              <a:t>TextBlob</a:t>
            </a:r>
            <a:r>
              <a:rPr lang="en-US" sz="2600" dirty="0"/>
              <a:t> tends to be milder in sentiment assignment.</a:t>
            </a:r>
          </a:p>
        </p:txBody>
      </p:sp>
    </p:spTree>
    <p:extLst>
      <p:ext uri="{BB962C8B-B14F-4D97-AF65-F5344CB8AC3E}">
        <p14:creationId xmlns:p14="http://schemas.microsoft.com/office/powerpoint/2010/main" val="214024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TEAM BETA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FBC98-F836-A78F-734C-CE9EFAC51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D0EAA3-D27E-F99E-0785-C3158DEF9F7F}"/>
              </a:ext>
            </a:extLst>
          </p:cNvPr>
          <p:cNvSpPr txBox="1"/>
          <p:nvPr/>
        </p:nvSpPr>
        <p:spPr>
          <a:xfrm>
            <a:off x="1524000" y="1143000"/>
            <a:ext cx="9144000" cy="2286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This project focuses on building a </a:t>
            </a:r>
            <a:r>
              <a:rPr lang="en-US" sz="1900" b="1" kern="1200" cap="all" spc="300" baseline="0" dirty="0">
                <a:latin typeface="+mj-lt"/>
                <a:ea typeface="+mj-ea"/>
                <a:cs typeface="+mj-cs"/>
              </a:rPr>
              <a:t>sentiment analysis model</a:t>
            </a: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 for product reviews using </a:t>
            </a:r>
            <a:r>
              <a:rPr lang="en-US" sz="1900" b="1" kern="1200" cap="all" spc="300" baseline="0" dirty="0">
                <a:latin typeface="+mj-lt"/>
                <a:ea typeface="+mj-ea"/>
                <a:cs typeface="+mj-cs"/>
              </a:rPr>
              <a:t>Natural Language Processing (NLP)</a:t>
            </a: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 techniques. The goal is to analyze customer feedback and classify sentiments as </a:t>
            </a:r>
            <a:r>
              <a:rPr lang="en-US" sz="1900" b="1" kern="1200" cap="all" spc="300" baseline="0" dirty="0">
                <a:latin typeface="+mj-lt"/>
                <a:ea typeface="+mj-ea"/>
                <a:cs typeface="+mj-cs"/>
              </a:rPr>
              <a:t>positive, neutral, or negative</a:t>
            </a: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 using </a:t>
            </a:r>
            <a:r>
              <a:rPr lang="en-US" sz="1900" b="1" kern="1200" cap="all" spc="300" baseline="0" dirty="0">
                <a:latin typeface="+mj-lt"/>
                <a:ea typeface="+mj-ea"/>
                <a:cs typeface="+mj-cs"/>
              </a:rPr>
              <a:t>both Lexicon-based and Machine Learning-based approaches</a:t>
            </a: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BCD3B0-E174-F08E-AFE4-6B3DFFD2C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0" y="3835198"/>
            <a:ext cx="9144000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53536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sphere with lines and dots&#10;&#10;AI-generated content may be incorrect.">
            <a:extLst>
              <a:ext uri="{FF2B5EF4-FFF2-40B4-BE49-F238E27FC236}">
                <a16:creationId xmlns:a16="http://schemas.microsoft.com/office/drawing/2014/main" id="{8F9CEB67-ACB6-48B6-6D23-3A8906FB46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r="5417"/>
          <a:stretch>
            <a:fillRect/>
          </a:stretch>
        </p:blipFill>
        <p:spPr/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8920ADBD-9E72-B232-0888-EB6FD0E2581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977708" y="540663"/>
            <a:ext cx="4315132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 exploration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phase, we </a:t>
            </a:r>
            <a:r>
              <a:rPr kumimoji="0" lang="en-NG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analyzed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dataset’s structure and key attributes like </a:t>
            </a:r>
            <a:r>
              <a:rPr kumimoji="0" lang="en-NG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reviewText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overall ratings. 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inspected sample rows using 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df.head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while df.info() helped detect missing values. 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df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describe () provided statistical insights, and 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df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["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reviewText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"] .apply (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len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). 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describe() revealed review length variations. We checked duplicates (</a:t>
            </a:r>
            <a:r>
              <a:rPr kumimoji="0" lang="en-NG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df.duplicated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().sum()) and identified outliers in review lengths to ensure data quality. These steps ensured a clean and structured dataset for sentiment analysis. </a:t>
            </a:r>
          </a:p>
        </p:txBody>
      </p:sp>
    </p:spTree>
    <p:extLst>
      <p:ext uri="{BB962C8B-B14F-4D97-AF65-F5344CB8AC3E}">
        <p14:creationId xmlns:p14="http://schemas.microsoft.com/office/powerpoint/2010/main" val="387653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36942-3C5F-01E6-5E6D-CA2EF4300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5DF979D-B45F-9BD4-03CD-FCA1AB2AA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/>
              <a:t>DATA EXPLORATION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75916-77B8-6C2C-18F1-D71AD513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310"/>
            <a:ext cx="12192000" cy="496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13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E8DDD-4152-B498-2F0B-11619F0C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C05887D-F982-651E-1057-F996430C5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C6682-26B9-448C-B911-6610025DF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80" y="561286"/>
            <a:ext cx="5106113" cy="5239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F4E56D-F993-5101-5FE1-D8C59007B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873" y="561286"/>
            <a:ext cx="5950347" cy="49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8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D16FA-743F-6DAB-294C-A827FA4C2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B975F9-DF5F-B0EB-970E-8FFADEBEE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03997-DFE0-38BD-4414-88ABF96F0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3" y="1160381"/>
            <a:ext cx="5639587" cy="4258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51A29D-3769-A91B-B52A-3BD601C102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829"/>
          <a:stretch/>
        </p:blipFill>
        <p:spPr>
          <a:xfrm>
            <a:off x="6257333" y="1987213"/>
            <a:ext cx="5478254" cy="226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29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E1DE2-F625-D5FD-DB87-ADCAFA59D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0AC71CB-E18F-5F0E-E9D1-3C285BE1D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CCC0C9-1C4B-AA8E-AFB0-CED4207BC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504" y="128127"/>
            <a:ext cx="4999037" cy="59627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E7289-ACCF-360B-4934-70902D405F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31"/>
          <a:stretch/>
        </p:blipFill>
        <p:spPr>
          <a:xfrm>
            <a:off x="154459" y="1178626"/>
            <a:ext cx="6729062" cy="386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6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5D1F7-2C99-6089-31F2-BDDB4653A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4E3D6C-4E0A-10FC-EFB8-B0B6D01D5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9A84C-DBA3-2E07-D2FA-9F5D6A62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49" y="1047129"/>
            <a:ext cx="5811061" cy="42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D51DF1-09C8-D466-43F9-1534B1A53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73" y="1047129"/>
            <a:ext cx="5870633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6878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{52E8F32B-5BA4-43C9-B5C2-8243CB95FF18}tf55661986_win32</Template>
  <TotalTime>1623</TotalTime>
  <Words>1043</Words>
  <Application>Microsoft Office PowerPoint</Application>
  <PresentationFormat>Panorámica</PresentationFormat>
  <Paragraphs>146</Paragraphs>
  <Slides>25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Roboto</vt:lpstr>
      <vt:lpstr>Wingdings</vt:lpstr>
      <vt:lpstr>Custom</vt:lpstr>
      <vt:lpstr>Project Phase 1 - by team beta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result</vt:lpstr>
      <vt:lpstr>Sentiment Lexicons</vt:lpstr>
      <vt:lpstr>Presentación de PowerPoint</vt:lpstr>
      <vt:lpstr>Presentación de PowerPoint</vt:lpstr>
      <vt:lpstr>Results Interpretation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Kirstin Megga Ramos</dc:creator>
  <cp:lastModifiedBy>Renee Vera</cp:lastModifiedBy>
  <cp:revision>15</cp:revision>
  <dcterms:created xsi:type="dcterms:W3CDTF">2025-02-19T06:47:58Z</dcterms:created>
  <dcterms:modified xsi:type="dcterms:W3CDTF">2025-02-22T13:25:20Z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